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0" r:id="rId7"/>
    <p:sldId id="259" r:id="rId8"/>
    <p:sldId id="257" r:id="rId9"/>
    <p:sldId id="258" r:id="rId10"/>
    <p:sldId id="268" r:id="rId11"/>
    <p:sldId id="270" r:id="rId12"/>
    <p:sldId id="272" r:id="rId13"/>
    <p:sldId id="280" r:id="rId14"/>
    <p:sldId id="273" r:id="rId15"/>
    <p:sldId id="274" r:id="rId16"/>
    <p:sldId id="267" r:id="rId17"/>
    <p:sldId id="271" r:id="rId18"/>
    <p:sldId id="265" r:id="rId19"/>
    <p:sldId id="266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85" autoAdjust="0"/>
    <p:restoredTop sz="94660"/>
  </p:normalViewPr>
  <p:slideViewPr>
    <p:cSldViewPr>
      <p:cViewPr>
        <p:scale>
          <a:sx n="30" d="100"/>
          <a:sy n="30" d="100"/>
        </p:scale>
        <p:origin x="-1877" y="-9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D37D8-101B-41BE-B726-164EB1430A37}" type="datetimeFigureOut">
              <a:rPr lang="es-ES" smtClean="0"/>
              <a:pPr/>
              <a:t>14/11/2015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A62D-71D4-4DF2-824C-5728E14AB1E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_zAkaES37LtA/TDde0zvdeYI/AAAAAAAAAAw/ZQDRzIPYAGQ/s1600/cordobarv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7677150" cy="525018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31640" y="116632"/>
            <a:ext cx="5832648" cy="6480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ES" sz="4000" b="1" dirty="0" smtClean="0"/>
              <a:t>Costos de las </a:t>
            </a:r>
            <a:r>
              <a:rPr lang="es-ES" sz="4000" b="1" dirty="0" smtClean="0"/>
              <a:t>RAM y AD</a:t>
            </a:r>
            <a:endParaRPr lang="es-ES" sz="4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843808" y="6021288"/>
            <a:ext cx="2808312" cy="36004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1600" b="1" dirty="0" smtClean="0">
                <a:solidFill>
                  <a:schemeClr val="tx1"/>
                </a:solidFill>
              </a:rPr>
              <a:t>Montería, 14/11/2015</a:t>
            </a:r>
            <a:endParaRPr lang="es-E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0508" t="12955" r="16210" b="8553"/>
          <a:stretch>
            <a:fillRect/>
          </a:stretch>
        </p:blipFill>
        <p:spPr bwMode="auto">
          <a:xfrm>
            <a:off x="0" y="0"/>
            <a:ext cx="9144000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142876" y="5857892"/>
            <a:ext cx="86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Gautier S, </a:t>
            </a:r>
            <a:r>
              <a:rPr lang="es-CO" dirty="0" err="1" smtClean="0"/>
              <a:t>Bachelet</a:t>
            </a:r>
            <a:r>
              <a:rPr lang="es-CO" dirty="0" smtClean="0"/>
              <a:t> H, </a:t>
            </a:r>
            <a:r>
              <a:rPr lang="es-CO" dirty="0" err="1" smtClean="0"/>
              <a:t>Bordet</a:t>
            </a:r>
            <a:r>
              <a:rPr lang="es-CO" dirty="0" smtClean="0"/>
              <a:t> R, </a:t>
            </a:r>
            <a:r>
              <a:rPr lang="es-CO" dirty="0" err="1" smtClean="0"/>
              <a:t>Caron</a:t>
            </a:r>
            <a:r>
              <a:rPr lang="es-CO" dirty="0" smtClean="0"/>
              <a:t> J; </a:t>
            </a:r>
            <a:r>
              <a:rPr lang="es-CO" dirty="0" err="1" smtClean="0"/>
              <a:t>Expert</a:t>
            </a:r>
            <a:r>
              <a:rPr lang="es-CO" dirty="0" smtClean="0"/>
              <a:t> </a:t>
            </a:r>
            <a:r>
              <a:rPr lang="es-CO" dirty="0" err="1" smtClean="0"/>
              <a:t>Opin</a:t>
            </a:r>
            <a:r>
              <a:rPr lang="es-CO" dirty="0" smtClean="0"/>
              <a:t> </a:t>
            </a:r>
            <a:r>
              <a:rPr lang="es-CO" dirty="0" err="1" smtClean="0"/>
              <a:t>Pharmacother</a:t>
            </a:r>
            <a:r>
              <a:rPr lang="es-CO" dirty="0" smtClean="0"/>
              <a:t> (2003) 4 (3):  319-326. 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0547" t="11719" r="11523" b="4784"/>
          <a:stretch>
            <a:fillRect/>
          </a:stretch>
        </p:blipFill>
        <p:spPr bwMode="auto">
          <a:xfrm>
            <a:off x="214282" y="285728"/>
            <a:ext cx="871543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14314" y="6131502"/>
            <a:ext cx="86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Gautier S, </a:t>
            </a:r>
            <a:r>
              <a:rPr lang="es-CO" dirty="0" err="1" smtClean="0"/>
              <a:t>Bachelet</a:t>
            </a:r>
            <a:r>
              <a:rPr lang="es-CO" dirty="0" smtClean="0"/>
              <a:t> H, </a:t>
            </a:r>
            <a:r>
              <a:rPr lang="es-CO" dirty="0" err="1" smtClean="0"/>
              <a:t>Bordet</a:t>
            </a:r>
            <a:r>
              <a:rPr lang="es-CO" dirty="0" smtClean="0"/>
              <a:t> R, </a:t>
            </a:r>
            <a:r>
              <a:rPr lang="es-CO" dirty="0" err="1" smtClean="0"/>
              <a:t>Caron</a:t>
            </a:r>
            <a:r>
              <a:rPr lang="es-CO" dirty="0" smtClean="0"/>
              <a:t> J; </a:t>
            </a:r>
            <a:r>
              <a:rPr lang="es-CO" dirty="0" err="1" smtClean="0"/>
              <a:t>Expert</a:t>
            </a:r>
            <a:r>
              <a:rPr lang="es-CO" dirty="0" smtClean="0"/>
              <a:t> </a:t>
            </a:r>
            <a:r>
              <a:rPr lang="es-CO" dirty="0" err="1" smtClean="0"/>
              <a:t>Opin</a:t>
            </a:r>
            <a:r>
              <a:rPr lang="es-CO" dirty="0" smtClean="0"/>
              <a:t> </a:t>
            </a:r>
            <a:r>
              <a:rPr lang="es-CO" dirty="0" err="1" smtClean="0"/>
              <a:t>Pharmacother</a:t>
            </a:r>
            <a:r>
              <a:rPr lang="es-CO" dirty="0" smtClean="0"/>
              <a:t> (2003) 4 (3):  319-326. 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91264" cy="1296144"/>
          </a:xfrm>
        </p:spPr>
        <p:txBody>
          <a:bodyPr>
            <a:noAutofit/>
          </a:bodyPr>
          <a:lstStyle/>
          <a:p>
            <a:r>
              <a:rPr lang="es-CO" sz="1600" b="1" dirty="0"/>
              <a:t>Costos directos y aspectos clínicos de las reacciones adversas</a:t>
            </a:r>
            <a:br>
              <a:rPr lang="es-CO" sz="1600" b="1" dirty="0"/>
            </a:br>
            <a:r>
              <a:rPr lang="es-CO" sz="1600" b="1" dirty="0"/>
              <a:t>a medicamentos en pacientes hospitalizados en el servicio de</a:t>
            </a:r>
            <a:br>
              <a:rPr lang="es-CO" sz="1600" b="1" dirty="0"/>
            </a:br>
            <a:r>
              <a:rPr lang="es-CO" sz="1600" b="1" dirty="0"/>
              <a:t>medicina interna de una institución de tercer nivel de Bogotá</a:t>
            </a:r>
            <a:br>
              <a:rPr lang="es-CO" sz="1600" b="1" dirty="0"/>
            </a:br>
            <a:endParaRPr lang="es-ES" sz="1600" dirty="0"/>
          </a:p>
        </p:txBody>
      </p:sp>
      <p:sp>
        <p:nvSpPr>
          <p:cNvPr id="3" name="2 CuadroTexto"/>
          <p:cNvSpPr txBox="1"/>
          <p:nvPr/>
        </p:nvSpPr>
        <p:spPr>
          <a:xfrm>
            <a:off x="1115616" y="6361583"/>
            <a:ext cx="7344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TRIBIÑO G., MALDONADO C., SEGURA O., DÍAZ J</a:t>
            </a:r>
            <a:r>
              <a:rPr lang="es-CO" sz="1400" dirty="0" smtClean="0"/>
              <a:t>. Biomédica </a:t>
            </a:r>
            <a:r>
              <a:rPr lang="es-CO" sz="1400" dirty="0"/>
              <a:t>2006;26:31-41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57630"/>
            <a:ext cx="4680520" cy="432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9"/>
            <a:ext cx="7272808" cy="44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63" y="548680"/>
            <a:ext cx="604867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396324" cy="472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79"/>
            <a:ext cx="7344816" cy="551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0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14348" y="928670"/>
            <a:ext cx="7715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Measurement of direct costs </a:t>
            </a:r>
          </a:p>
          <a:p>
            <a:r>
              <a:rPr lang="en-US" dirty="0" smtClean="0"/>
              <a:t> </a:t>
            </a:r>
            <a:r>
              <a:rPr lang="en-US" sz="2800" dirty="0" smtClean="0"/>
              <a:t>Direct medical costs,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treatment fees,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inspection fees,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laboratory fees,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materials fees,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bed charges, drug charges,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nursing care,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meals, and other expenses from the beginning of the ADR to the termination of treatment.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Medición de Costos Indirectos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Enfoque del Capital Humano:</a:t>
            </a:r>
          </a:p>
          <a:p>
            <a:pPr lvl="1"/>
            <a:r>
              <a:rPr lang="es-CO" dirty="0" smtClean="0"/>
              <a:t> Considerando sólo la pérdida del tiempo de trabajo, en el </a:t>
            </a:r>
            <a:r>
              <a:rPr lang="es-CO" smtClean="0"/>
              <a:t>sitio respectivo </a:t>
            </a:r>
            <a:endParaRPr lang="es-CO" dirty="0" smtClean="0"/>
          </a:p>
          <a:p>
            <a:pPr lvl="1"/>
            <a:r>
              <a:rPr lang="es-CO" dirty="0" smtClean="0"/>
              <a:t>Paciente hospitalizado</a:t>
            </a:r>
          </a:p>
          <a:p>
            <a:pPr lvl="2"/>
            <a:r>
              <a:rPr lang="es-CO" dirty="0" smtClean="0"/>
              <a:t>Pérdida de ingresos por hospitalización = Número de días en el hospital x PIB per cápita/365</a:t>
            </a:r>
          </a:p>
          <a:p>
            <a:pPr lvl="2"/>
            <a:r>
              <a:rPr lang="es-CO" dirty="0" smtClean="0"/>
              <a:t>Pérdida de estancia x PIB per cápita/365</a:t>
            </a:r>
          </a:p>
          <a:p>
            <a:pPr lvl="1"/>
            <a:r>
              <a:rPr lang="es-CO" dirty="0" smtClean="0"/>
              <a:t>Paciente ambulatorio</a:t>
            </a:r>
          </a:p>
          <a:p>
            <a:pPr lvl="2"/>
            <a:r>
              <a:rPr lang="es-CO" dirty="0" smtClean="0"/>
              <a:t>Número de consultas x </a:t>
            </a:r>
            <a:r>
              <a:rPr lang="es-CO" dirty="0" err="1" smtClean="0"/>
              <a:t>RAMs</a:t>
            </a:r>
            <a:r>
              <a:rPr lang="es-CO" dirty="0" smtClean="0"/>
              <a:t> x PIB per cápita/730</a:t>
            </a:r>
          </a:p>
          <a:p>
            <a:pPr lvl="2">
              <a:buNone/>
            </a:pPr>
            <a:r>
              <a:rPr lang="es-CO" dirty="0" smtClean="0"/>
              <a:t>				(1 consulta = 0,5 días de trabajo)</a:t>
            </a:r>
          </a:p>
          <a:p>
            <a:pPr lvl="1"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4282" y="785794"/>
            <a:ext cx="878687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additional cost of drugs for a single patient with </a:t>
            </a:r>
            <a:r>
              <a:rPr lang="en-US" sz="3200" b="1" dirty="0" smtClean="0"/>
              <a:t>an ADR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$175 (an extra 9.15 %)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Increase </a:t>
            </a:r>
            <a:r>
              <a:rPr lang="en-US" sz="2400" dirty="0"/>
              <a:t>in laboratory costs was $44 (extra 2.82 %).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Total </a:t>
            </a:r>
            <a:r>
              <a:rPr lang="en-US" sz="2400" dirty="0"/>
              <a:t>amount is $24,744,650 for the drugs </a:t>
            </a:r>
            <a:r>
              <a:rPr lang="en-US" sz="2400" dirty="0" smtClean="0"/>
              <a:t>needed for </a:t>
            </a:r>
            <a:r>
              <a:rPr lang="en-US" sz="2400" dirty="0"/>
              <a:t>all patients with ADRs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$ 6,221,512 for </a:t>
            </a:r>
            <a:r>
              <a:rPr lang="en-US" sz="2400" dirty="0" smtClean="0"/>
              <a:t>laboratory costs </a:t>
            </a:r>
            <a:r>
              <a:rPr lang="en-US" sz="2400" dirty="0"/>
              <a:t>for all patients with ADRs. 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Cost </a:t>
            </a:r>
            <a:r>
              <a:rPr lang="en-US" sz="2400" dirty="0"/>
              <a:t>of hospitalized patients with ADRs came to the </a:t>
            </a:r>
            <a:r>
              <a:rPr lang="en-US" sz="2400" dirty="0" smtClean="0"/>
              <a:t>exorbitant </a:t>
            </a:r>
            <a:r>
              <a:rPr lang="es-ES" sz="2400" dirty="0" smtClean="0"/>
              <a:t>figure </a:t>
            </a:r>
            <a:r>
              <a:rPr lang="es-ES" sz="2400" dirty="0"/>
              <a:t>of $</a:t>
            </a:r>
            <a:r>
              <a:rPr lang="es-ES" sz="2400" dirty="0" smtClean="0"/>
              <a:t>9,456,698.</a:t>
            </a:r>
            <a:endParaRPr lang="es-ES" sz="2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42844" y="5640189"/>
            <a:ext cx="8572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Bond CA, </a:t>
            </a:r>
            <a:r>
              <a:rPr lang="en-US" sz="1400" dirty="0" err="1"/>
              <a:t>Raehl</a:t>
            </a:r>
            <a:r>
              <a:rPr lang="en-US" sz="1400" dirty="0"/>
              <a:t> CL (2006) Adverse drug reactions in United </a:t>
            </a:r>
            <a:r>
              <a:rPr lang="en-US" sz="1400" dirty="0" smtClean="0"/>
              <a:t>States </a:t>
            </a:r>
            <a:r>
              <a:rPr lang="es-ES" sz="1400" dirty="0" err="1" smtClean="0"/>
              <a:t>hospitals</a:t>
            </a:r>
            <a:r>
              <a:rPr lang="es-ES" sz="1400" dirty="0"/>
              <a:t>. </a:t>
            </a:r>
            <a:r>
              <a:rPr lang="es-ES" sz="1400" dirty="0" err="1"/>
              <a:t>Pharmacotherapy</a:t>
            </a:r>
            <a:r>
              <a:rPr lang="es-ES" sz="1400" dirty="0"/>
              <a:t> 26(5):601–608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2844" y="1802592"/>
            <a:ext cx="8715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</a:t>
            </a:r>
            <a:r>
              <a:rPr lang="en-US" sz="3200" b="1" i="1" dirty="0"/>
              <a:t>Estancia </a:t>
            </a:r>
            <a:r>
              <a:rPr lang="en-US" sz="3200" b="1" i="1" dirty="0" err="1"/>
              <a:t>hospitalaria</a:t>
            </a:r>
            <a:r>
              <a:rPr lang="en-US" sz="3200" b="1" i="1" dirty="0"/>
              <a:t> </a:t>
            </a:r>
            <a:r>
              <a:rPr lang="en-US" sz="3200" b="1" i="1" dirty="0" err="1"/>
              <a:t>adicional</a:t>
            </a:r>
            <a:r>
              <a:rPr lang="en-US" sz="3200" b="1" i="1" dirty="0"/>
              <a:t> </a:t>
            </a:r>
            <a:r>
              <a:rPr lang="en-US" sz="3200" b="1" i="1" dirty="0" err="1"/>
              <a:t>atribuible</a:t>
            </a:r>
            <a:r>
              <a:rPr lang="en-US" sz="3200" b="1" i="1" dirty="0"/>
              <a:t> a </a:t>
            </a:r>
            <a:r>
              <a:rPr lang="en-US" sz="3200" b="1" i="1" dirty="0" err="1"/>
              <a:t>los</a:t>
            </a:r>
            <a:r>
              <a:rPr lang="en-US" sz="3200" b="1" i="1" dirty="0"/>
              <a:t> </a:t>
            </a:r>
            <a:r>
              <a:rPr lang="en-US" sz="3200" b="1" i="1" dirty="0" err="1"/>
              <a:t>eventos</a:t>
            </a:r>
            <a:r>
              <a:rPr lang="en-US" sz="3200" b="1" i="1" dirty="0"/>
              <a:t>  </a:t>
            </a:r>
            <a:r>
              <a:rPr lang="en-US" sz="3200" b="1" i="1" dirty="0" err="1"/>
              <a:t>adversos</a:t>
            </a:r>
            <a:endParaRPr lang="en-US" sz="3200" b="1" i="1" dirty="0"/>
          </a:p>
          <a:p>
            <a:pPr>
              <a:buFont typeface="Arial" pitchFamily="34" charset="0"/>
              <a:buChar char="•"/>
            </a:pPr>
            <a:r>
              <a:rPr lang="en-US" sz="3200" b="1" i="1" dirty="0" err="1" smtClean="0"/>
              <a:t>Identificación</a:t>
            </a:r>
            <a:r>
              <a:rPr lang="en-US" sz="3200" b="1" i="1" dirty="0" smtClean="0"/>
              <a:t> del </a:t>
            </a:r>
            <a:r>
              <a:rPr lang="en-US" sz="3200" b="1" i="1" dirty="0" err="1" smtClean="0"/>
              <a:t>servicio</a:t>
            </a:r>
            <a:r>
              <a:rPr lang="en-US" sz="3200" b="1" i="1" dirty="0" smtClean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800" b="1" i="1" dirty="0" err="1" smtClean="0"/>
              <a:t>Procedimientos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adicionales</a:t>
            </a:r>
            <a:r>
              <a:rPr lang="en-US" sz="2800" b="1" i="1" dirty="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en-US" sz="2800" b="1" i="1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i="1" dirty="0" err="1" smtClean="0"/>
              <a:t>Casos</a:t>
            </a:r>
            <a:r>
              <a:rPr lang="en-US" sz="2800" b="1" i="1" dirty="0" smtClean="0"/>
              <a:t> y </a:t>
            </a:r>
            <a:r>
              <a:rPr lang="en-US" sz="2800" b="1" i="1" dirty="0" err="1" smtClean="0"/>
              <a:t>controles</a:t>
            </a:r>
            <a:r>
              <a:rPr lang="en-US" sz="2800" b="1" i="1" dirty="0" smtClean="0"/>
              <a:t>.</a:t>
            </a:r>
            <a:endParaRPr lang="es-ES" sz="2400" dirty="0"/>
          </a:p>
        </p:txBody>
      </p:sp>
      <p:sp>
        <p:nvSpPr>
          <p:cNvPr id="3" name="2 CuadroTexto"/>
          <p:cNvSpPr txBox="1"/>
          <p:nvPr/>
        </p:nvSpPr>
        <p:spPr>
          <a:xfrm>
            <a:off x="251520" y="500041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/>
              <a:t> Costos Incrementales</a:t>
            </a:r>
            <a:r>
              <a:rPr lang="es-CO" sz="2400" b="1" dirty="0" smtClean="0"/>
              <a:t>.</a:t>
            </a:r>
            <a:endParaRPr lang="es-ES" sz="24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5013176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i="1" dirty="0"/>
              <a:t>Costos totales.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sz="2800" b="1" i="1" dirty="0"/>
              <a:t>Prevalencia.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sz="2800" b="1" i="1" dirty="0"/>
              <a:t>Incidencia.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785795"/>
            <a:ext cx="7781925" cy="448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285720" y="564357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Estudio IBEAS Prevalencia de efectos adversos en hospitales de Latinoamérica</a:t>
            </a:r>
            <a:r>
              <a:rPr lang="es-CO" sz="1400" dirty="0" smtClean="0"/>
              <a:t>. </a:t>
            </a:r>
            <a:r>
              <a:rPr lang="es-CO" sz="1000" b="1" dirty="0" smtClean="0"/>
              <a:t>INFORMES, ESTUDIOS E INVESTIGACIÓN 2009</a:t>
            </a:r>
            <a:r>
              <a:rPr lang="es-CO" sz="1000" dirty="0" smtClean="0"/>
              <a:t>..</a:t>
            </a:r>
          </a:p>
          <a:p>
            <a:r>
              <a:rPr lang="es-CO" sz="1100" dirty="0" smtClean="0"/>
              <a:t> "IBEAS es un proyecto dirigido por el Ministerio de Sanidad y Política Social de España y la Organización Mundial de la Salud en colaboración con los Ministerios de Argentina, Colombia, Costa Rica, México y Perú y gestionado por la Organización Panamericana de la Salud". 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5720" y="564357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Estudio IBEAS Prevalencia de efectos adversos en hospitales de Latinoamérica</a:t>
            </a:r>
            <a:r>
              <a:rPr lang="es-CO" sz="1400" dirty="0" smtClean="0"/>
              <a:t>. </a:t>
            </a:r>
            <a:r>
              <a:rPr lang="es-CO" sz="1000" b="1" dirty="0" smtClean="0"/>
              <a:t>INFORMES, ESTUDIOS E INVESTIGACIÓN 2009</a:t>
            </a:r>
            <a:r>
              <a:rPr lang="es-CO" sz="1000" dirty="0" smtClean="0"/>
              <a:t>..</a:t>
            </a:r>
          </a:p>
          <a:p>
            <a:r>
              <a:rPr lang="es-CO" sz="1100" dirty="0" smtClean="0"/>
              <a:t> "IBEAS es un proyecto dirigido por el Ministerio de Sanidad y Política Social de España y la Organización Mundial de la Salud en colaboración con los Ministerios de Argentina, Colombia, Costa Rica, México y Perú y gestionado por la Organización Panamericana de la Salud". </a:t>
            </a:r>
            <a:endParaRPr lang="es-ES" sz="11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714356"/>
            <a:ext cx="83915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1143000"/>
          </a:xfrm>
        </p:spPr>
        <p:txBody>
          <a:bodyPr>
            <a:noAutofit/>
          </a:bodyPr>
          <a:lstStyle/>
          <a:p>
            <a:endParaRPr lang="es-CO" sz="2400" b="1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Picture 3" descr="Lateral%20ofic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547" y="1616257"/>
            <a:ext cx="7494444" cy="2388807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93975" y="4224114"/>
            <a:ext cx="412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tabLst>
                <a:tab pos="2806700" algn="ctr"/>
                <a:tab pos="4457700" algn="r"/>
                <a:tab pos="5611813" algn="r"/>
              </a:tabLst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tabLst>
                <a:tab pos="2806700" algn="ctr"/>
                <a:tab pos="4457700" algn="r"/>
                <a:tab pos="5611813" algn="r"/>
              </a:tabLst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tabLst>
                <a:tab pos="2806700" algn="ctr"/>
                <a:tab pos="4457700" algn="r"/>
                <a:tab pos="5611813" algn="r"/>
              </a:tabLst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806700" algn="ctr"/>
                <a:tab pos="4457700" algn="r"/>
                <a:tab pos="5611813" algn="r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Carrera 30 No. 45 03, FACULTAD DE CIENCIAS,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DEPARTAMENTO DE FARMACIA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Edificio 450 piso 1 Oficina 106 </a:t>
            </a:r>
            <a:endParaRPr lang="es-ES" altLang="es-CO" sz="1400" dirty="0"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Conmutador: (57) (1) 3165000  extensión 14606 </a:t>
            </a:r>
            <a:endParaRPr lang="es-ES" altLang="es-CO" sz="1400" dirty="0"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Fax: (57) (1) 3165060</a:t>
            </a:r>
            <a:endParaRPr lang="es-ES" altLang="es-CO" sz="1400" dirty="0"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Correo electrónico: jadiazr@unal.edu.co</a:t>
            </a:r>
            <a:endParaRPr lang="es-ES" altLang="es-CO" sz="1400" dirty="0"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1400" dirty="0">
                <a:latin typeface="Arial" pitchFamily="34" charset="0"/>
              </a:rPr>
              <a:t>Bogotá, Colombia, Sur América</a:t>
            </a:r>
          </a:p>
        </p:txBody>
      </p:sp>
      <p:sp>
        <p:nvSpPr>
          <p:cNvPr id="8" name="5 CuadroTexto"/>
          <p:cNvSpPr txBox="1">
            <a:spLocks noChangeArrowheads="1"/>
          </p:cNvSpPr>
          <p:nvPr/>
        </p:nvSpPr>
        <p:spPr bwMode="auto">
          <a:xfrm>
            <a:off x="1285875" y="5786438"/>
            <a:ext cx="6786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CO" sz="2000">
                <a:latin typeface="Arial" pitchFamily="34" charset="0"/>
              </a:rPr>
              <a:t>ciencia y tecnología para el país</a:t>
            </a:r>
            <a:endParaRPr lang="es-CO" altLang="es-CO" sz="20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52463"/>
            <a:ext cx="76295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1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87624" y="1340768"/>
            <a:ext cx="74168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cost= </a:t>
            </a:r>
            <a:r>
              <a:rPr lang="en-US" sz="2400" i="1" dirty="0"/>
              <a:t>a </a:t>
            </a:r>
            <a:r>
              <a:rPr lang="en-US" sz="2400" dirty="0"/>
              <a:t>+</a:t>
            </a:r>
            <a:r>
              <a:rPr lang="en-US" sz="2400" dirty="0" smtClean="0"/>
              <a:t> </a:t>
            </a:r>
            <a:r>
              <a:rPr lang="en-US" sz="2400" i="1" dirty="0" smtClean="0"/>
              <a:t>b</a:t>
            </a:r>
            <a:r>
              <a:rPr lang="en-US" sz="2400" dirty="0" smtClean="0"/>
              <a:t>(sex</a:t>
            </a:r>
            <a:r>
              <a:rPr lang="en-US" sz="2400" dirty="0"/>
              <a:t>)</a:t>
            </a:r>
            <a:r>
              <a:rPr lang="en-US" sz="2400" dirty="0" smtClean="0"/>
              <a:t> + </a:t>
            </a:r>
            <a:r>
              <a:rPr lang="en-US" sz="2400" i="1" dirty="0" smtClean="0"/>
              <a:t>c</a:t>
            </a:r>
            <a:r>
              <a:rPr lang="en-US" sz="2400" dirty="0"/>
              <a:t>(</a:t>
            </a:r>
            <a:r>
              <a:rPr lang="en-US" sz="2400" dirty="0" smtClean="0"/>
              <a:t>age</a:t>
            </a:r>
            <a:r>
              <a:rPr lang="en-US" sz="2400" dirty="0"/>
              <a:t>)</a:t>
            </a:r>
            <a:r>
              <a:rPr lang="en-US" sz="2400" dirty="0" smtClean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linear </a:t>
            </a:r>
            <a:r>
              <a:rPr lang="en-US" sz="2400" dirty="0"/>
              <a:t>and that regression lines are </a:t>
            </a:r>
            <a:r>
              <a:rPr lang="en-US" sz="2400" dirty="0" smtClean="0"/>
              <a:t>parallel for </a:t>
            </a:r>
            <a:r>
              <a:rPr lang="en-US" sz="2400" dirty="0"/>
              <a:t>men and women.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interactive model, cost </a:t>
            </a:r>
            <a:r>
              <a:rPr lang="en-US" sz="2400" dirty="0" smtClean="0"/>
              <a:t>= </a:t>
            </a:r>
            <a:r>
              <a:rPr lang="en-US" sz="2400" i="1" dirty="0"/>
              <a:t>a </a:t>
            </a:r>
            <a:r>
              <a:rPr lang="en-US" sz="2400" dirty="0"/>
              <a:t>+ </a:t>
            </a:r>
            <a:r>
              <a:rPr lang="en-US" sz="2400" i="1" dirty="0"/>
              <a:t>b</a:t>
            </a:r>
            <a:r>
              <a:rPr lang="en-US" sz="2400" dirty="0"/>
              <a:t>(sex) + </a:t>
            </a:r>
            <a:r>
              <a:rPr lang="en-US" sz="2400" i="1" dirty="0"/>
              <a:t>c</a:t>
            </a:r>
            <a:r>
              <a:rPr lang="en-US" sz="2400" dirty="0"/>
              <a:t>(age</a:t>
            </a:r>
            <a:r>
              <a:rPr lang="en-US" sz="2400" dirty="0" smtClean="0"/>
              <a:t>)+d (age)(sex),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assumes </a:t>
            </a:r>
            <a:r>
              <a:rPr lang="en-US" sz="2400" dirty="0"/>
              <a:t>a linear relationship with different slopes for men and</a:t>
            </a:r>
          </a:p>
          <a:p>
            <a:pPr lvl="2"/>
            <a:r>
              <a:rPr lang="en-US" sz="2400" dirty="0"/>
              <a:t>women.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Adding </a:t>
            </a:r>
            <a:r>
              <a:rPr lang="en-US" sz="2400" dirty="0"/>
              <a:t>a quadratic term, such as cost = </a:t>
            </a:r>
            <a:r>
              <a:rPr lang="en-US" sz="2400" i="1" dirty="0"/>
              <a:t>a </a:t>
            </a:r>
            <a:r>
              <a:rPr lang="en-US" sz="2400" dirty="0"/>
              <a:t>+ </a:t>
            </a:r>
            <a:r>
              <a:rPr lang="en-US" sz="2400" i="1" dirty="0"/>
              <a:t>b</a:t>
            </a:r>
            <a:r>
              <a:rPr lang="en-US" sz="2400" dirty="0"/>
              <a:t>(sex) + </a:t>
            </a:r>
            <a:r>
              <a:rPr lang="en-US" sz="2400" i="1" dirty="0"/>
              <a:t>c</a:t>
            </a:r>
            <a:r>
              <a:rPr lang="en-US" sz="2400" dirty="0"/>
              <a:t>(age)+d (age)(sex</a:t>
            </a:r>
            <a:r>
              <a:rPr lang="en-US" sz="2400" dirty="0" smtClean="0"/>
              <a:t>)+ </a:t>
            </a:r>
            <a:r>
              <a:rPr lang="en-US" sz="2400" i="1" dirty="0" smtClean="0"/>
              <a:t>e</a:t>
            </a:r>
            <a:r>
              <a:rPr lang="en-US" sz="2400" dirty="0" smtClean="0"/>
              <a:t>(age)2+ </a:t>
            </a:r>
            <a:r>
              <a:rPr lang="en-US" sz="2400" i="1" dirty="0"/>
              <a:t>f </a:t>
            </a:r>
            <a:r>
              <a:rPr lang="en-US" sz="2400" dirty="0"/>
              <a:t>(</a:t>
            </a:r>
            <a:r>
              <a:rPr lang="en-US" sz="2400" dirty="0" smtClean="0"/>
              <a:t>age)2(sex</a:t>
            </a:r>
            <a:r>
              <a:rPr lang="en-US" sz="2400" dirty="0"/>
              <a:t>)</a:t>
            </a:r>
            <a:r>
              <a:rPr lang="en-US" sz="2400" dirty="0" smtClean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assumes </a:t>
            </a:r>
            <a:r>
              <a:rPr lang="en-US" sz="2400" dirty="0"/>
              <a:t>a quadratic relationship </a:t>
            </a:r>
            <a:r>
              <a:rPr lang="en-US" sz="2400" dirty="0" smtClean="0"/>
              <a:t>that is </a:t>
            </a:r>
            <a:r>
              <a:rPr lang="en-US" sz="2400" dirty="0"/>
              <a:t>different for men and women.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5899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55576" y="908720"/>
            <a:ext cx="71287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/>
              <a:t>Otras  variables.</a:t>
            </a:r>
          </a:p>
          <a:p>
            <a:endParaRPr lang="es-C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Información demográfica.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Información socioeconómica.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Información de la enfermedad (</a:t>
            </a:r>
            <a:r>
              <a:rPr lang="es-CO" sz="2800" dirty="0" err="1" smtClean="0"/>
              <a:t>co</a:t>
            </a:r>
            <a:r>
              <a:rPr lang="es-CO" sz="2800" dirty="0" smtClean="0"/>
              <a:t>-morbilidad)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Severidad de la reacción adversa.</a:t>
            </a:r>
          </a:p>
          <a:p>
            <a:endParaRPr lang="es-CO" sz="2800" dirty="0"/>
          </a:p>
          <a:p>
            <a:r>
              <a:rPr lang="en-US" sz="2800" i="1" dirty="0"/>
              <a:t>Journal of Health Services Research &amp; Policy </a:t>
            </a:r>
            <a:r>
              <a:rPr lang="en-US" sz="2800" dirty="0"/>
              <a:t>Vol 7 </a:t>
            </a:r>
            <a:r>
              <a:rPr lang="en-US" sz="2800" dirty="0" err="1"/>
              <a:t>Suppl</a:t>
            </a:r>
            <a:r>
              <a:rPr lang="en-US" sz="2800" dirty="0"/>
              <a:t> 1, 2002: S1:29–34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4558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6" y="410921"/>
            <a:ext cx="8496944" cy="637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3503" y="5157192"/>
            <a:ext cx="3744416" cy="113387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Gracias</a:t>
            </a:r>
            <a:br>
              <a:rPr lang="es-CO" dirty="0" smtClean="0">
                <a:solidFill>
                  <a:srgbClr val="FF0000"/>
                </a:solidFill>
              </a:rPr>
            </a:br>
            <a:r>
              <a:rPr lang="es-CO" dirty="0" smtClean="0">
                <a:solidFill>
                  <a:srgbClr val="FF0000"/>
                </a:solidFill>
              </a:rPr>
              <a:t>Montería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" name="AutoShape 2" descr="http://commondatastorage.googleapis.com/static.panoramio.com/photos/original/45115038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0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187624" y="658813"/>
            <a:ext cx="6138862" cy="606425"/>
          </a:xfrm>
          <a:prstGeom prst="rect">
            <a:avLst/>
          </a:prstGeom>
        </p:spPr>
        <p:txBody>
          <a:bodyPr lIns="121899" tIns="60949" rIns="121899" bIns="60949" anchor="b">
            <a:normAutofit fontScale="900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ES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>Conflicto de intereses</a:t>
            </a:r>
          </a:p>
        </p:txBody>
      </p:sp>
      <p:sp>
        <p:nvSpPr>
          <p:cNvPr id="10243" name="2 Marcador de contenido"/>
          <p:cNvSpPr txBox="1">
            <a:spLocks/>
          </p:cNvSpPr>
          <p:nvPr/>
        </p:nvSpPr>
        <p:spPr bwMode="auto">
          <a:xfrm>
            <a:off x="628650" y="1916113"/>
            <a:ext cx="79756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>
              <a:lnSpc>
                <a:spcPct val="95000"/>
              </a:lnSpc>
              <a:spcBef>
                <a:spcPts val="1863"/>
              </a:spcBef>
              <a:buClrTx/>
              <a:buFont typeface="Calibri" pitchFamily="34" charset="0"/>
              <a:buAutoNum type="arabicPeriod"/>
            </a:pPr>
            <a:r>
              <a:rPr lang="es-ES" altLang="es-CO" sz="2400">
                <a:latin typeface="Arial" pitchFamily="34" charset="0"/>
                <a:cs typeface="Arial" pitchFamily="34" charset="0"/>
              </a:rPr>
              <a:t>Manifiesto que  NO represento los intereses comerciales de ningún laboratorio farmacéutico (nacional o multinacional).</a:t>
            </a:r>
          </a:p>
          <a:p>
            <a:pPr algn="just" eaLnBrk="1" hangingPunct="1">
              <a:lnSpc>
                <a:spcPct val="95000"/>
              </a:lnSpc>
              <a:spcBef>
                <a:spcPts val="1863"/>
              </a:spcBef>
              <a:buClrTx/>
              <a:buFont typeface="Calibri" pitchFamily="34" charset="0"/>
              <a:buAutoNum type="arabicPeriod"/>
            </a:pPr>
            <a:endParaRPr lang="es-ES" altLang="es-CO" sz="240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lnSpc>
                <a:spcPct val="95000"/>
              </a:lnSpc>
              <a:spcBef>
                <a:spcPts val="1863"/>
              </a:spcBef>
              <a:buClrTx/>
              <a:buFont typeface="Calibri" pitchFamily="34" charset="0"/>
              <a:buAutoNum type="arabicPeriod"/>
            </a:pPr>
            <a:r>
              <a:rPr lang="es-ES" altLang="es-CO" sz="2400">
                <a:latin typeface="Arial" pitchFamily="34" charset="0"/>
                <a:cs typeface="Arial" pitchFamily="34" charset="0"/>
              </a:rPr>
              <a:t>Manifiesto que la charla no pretende abogar por la calidad, efectividad o seguridad de alguna marca comercial de medicamentos.</a:t>
            </a:r>
          </a:p>
        </p:txBody>
      </p:sp>
    </p:spTree>
    <p:extLst>
      <p:ext uri="{BB962C8B-B14F-4D97-AF65-F5344CB8AC3E}">
        <p14:creationId xmlns:p14="http://schemas.microsoft.com/office/powerpoint/2010/main" val="41365486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ofrases.com/frases-imagenes/1118-frase-el-mejor-medico-es-el-que-conoce-la-inutilidad-de-la-mayor-benjamin-frankl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4" y="1268760"/>
            <a:ext cx="835248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788024" y="472514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bg2"/>
                </a:solidFill>
              </a:rPr>
              <a:t>1706 -1790</a:t>
            </a:r>
            <a:endParaRPr lang="es-CO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663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2 CuadroTexto"/>
          <p:cNvSpPr txBox="1">
            <a:spLocks noChangeArrowheads="1"/>
          </p:cNvSpPr>
          <p:nvPr/>
        </p:nvSpPr>
        <p:spPr bwMode="auto">
          <a:xfrm>
            <a:off x="1187450" y="692150"/>
            <a:ext cx="684053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800" b="1"/>
              <a:t>USO RACIONAL DE LOS MEDICAMENTOS</a:t>
            </a:r>
            <a:br>
              <a:rPr lang="es-ES" altLang="es-CO" sz="2800" b="1"/>
            </a:br>
            <a:endParaRPr lang="es-CO" altLang="es-CO" sz="2800" b="1"/>
          </a:p>
        </p:txBody>
      </p:sp>
      <p:sp>
        <p:nvSpPr>
          <p:cNvPr id="12291" name="4 CuadroTexto"/>
          <p:cNvSpPr txBox="1">
            <a:spLocks noChangeArrowheads="1"/>
          </p:cNvSpPr>
          <p:nvPr/>
        </p:nvSpPr>
        <p:spPr bwMode="auto">
          <a:xfrm>
            <a:off x="168447" y="2276872"/>
            <a:ext cx="8748712" cy="26776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CO" sz="2800" dirty="0"/>
              <a:t>“Los pacientes reciben la medicación adecuada a sus necesidades clínicas, en las dosis correspondientes a sus requisitos individuales, durante un período de tiempo adecuado y </a:t>
            </a:r>
            <a:r>
              <a:rPr lang="es-CO" sz="2800" b="1" dirty="0"/>
              <a:t>al menor coste posible para ellos y para la comunidad”</a:t>
            </a:r>
            <a:r>
              <a:rPr lang="es-CO" sz="2800" dirty="0"/>
              <a:t>. (OMS, 1985</a:t>
            </a:r>
            <a:r>
              <a:rPr lang="es-CO" sz="2800" dirty="0" smtClean="0"/>
              <a:t>)</a:t>
            </a:r>
            <a:r>
              <a:rPr lang="es-CO" altLang="es-CO" sz="2800" dirty="0" smtClean="0"/>
              <a:t>. </a:t>
            </a:r>
            <a:endParaRPr lang="es-CO" altLang="es-CO" sz="2800" dirty="0"/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CO" altLang="es-CO" sz="2800" dirty="0"/>
              <a:t>http://apps.who.int/medicinedocs/es/d/Js4874s/1.html</a:t>
            </a:r>
          </a:p>
        </p:txBody>
      </p:sp>
    </p:spTree>
    <p:extLst>
      <p:ext uri="{BB962C8B-B14F-4D97-AF65-F5344CB8AC3E}">
        <p14:creationId xmlns:p14="http://schemas.microsoft.com/office/powerpoint/2010/main" val="35788298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8 Grupo"/>
          <p:cNvGrpSpPr/>
          <p:nvPr/>
        </p:nvGrpSpPr>
        <p:grpSpPr>
          <a:xfrm>
            <a:off x="3579814" y="3285852"/>
            <a:ext cx="2144712" cy="1376636"/>
            <a:chOff x="3579813" y="2997200"/>
            <a:chExt cx="2216943" cy="1511300"/>
          </a:xfrm>
        </p:grpSpPr>
        <p:sp>
          <p:nvSpPr>
            <p:cNvPr id="2" name="1 Elipse"/>
            <p:cNvSpPr/>
            <p:nvPr/>
          </p:nvSpPr>
          <p:spPr>
            <a:xfrm>
              <a:off x="3579813" y="2997200"/>
              <a:ext cx="2144712" cy="1511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315" name="2 CuadroTexto"/>
            <p:cNvSpPr txBox="1">
              <a:spLocks noChangeArrowheads="1"/>
            </p:cNvSpPr>
            <p:nvPr/>
          </p:nvSpPr>
          <p:spPr bwMode="auto">
            <a:xfrm>
              <a:off x="3636169" y="3277096"/>
              <a:ext cx="216058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30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o"/>
                <a:defRPr sz="23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5000"/>
                </a:spcBef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CO" altLang="es-CO" sz="2000" b="1" dirty="0">
                  <a:latin typeface="Arial" pitchFamily="34" charset="0"/>
                </a:rPr>
                <a:t>Cultura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CO" altLang="es-CO" sz="2000" b="1" dirty="0">
                  <a:latin typeface="Arial" pitchFamily="34" charset="0"/>
                </a:rPr>
                <a:t>Seguridad del paciente</a:t>
              </a:r>
            </a:p>
          </p:txBody>
        </p:sp>
      </p:grpSp>
      <p:sp>
        <p:nvSpPr>
          <p:cNvPr id="13316" name="3 CuadroTexto"/>
          <p:cNvSpPr txBox="1">
            <a:spLocks noChangeArrowheads="1"/>
          </p:cNvSpPr>
          <p:nvPr/>
        </p:nvSpPr>
        <p:spPr bwMode="auto">
          <a:xfrm>
            <a:off x="900113" y="6093296"/>
            <a:ext cx="7632700" cy="40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CO" altLang="es-CO" sz="2000" b="1">
                <a:latin typeface="Arial" pitchFamily="34" charset="0"/>
              </a:rPr>
              <a:t>INTELIGENCIA ANALITICA PARA LA TOMA DESICIONES</a:t>
            </a:r>
          </a:p>
        </p:txBody>
      </p:sp>
      <p:sp>
        <p:nvSpPr>
          <p:cNvPr id="3" name="2 Elipse"/>
          <p:cNvSpPr/>
          <p:nvPr/>
        </p:nvSpPr>
        <p:spPr>
          <a:xfrm>
            <a:off x="539750" y="3284538"/>
            <a:ext cx="1295400" cy="936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dirty="0"/>
              <a:t>Guías de practica Clínica</a:t>
            </a:r>
          </a:p>
        </p:txBody>
      </p:sp>
      <p:sp>
        <p:nvSpPr>
          <p:cNvPr id="7" name="6 Elipse"/>
          <p:cNvSpPr/>
          <p:nvPr/>
        </p:nvSpPr>
        <p:spPr>
          <a:xfrm>
            <a:off x="107950" y="2492375"/>
            <a:ext cx="1150938" cy="936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dirty="0"/>
              <a:t>Meta-análisis</a:t>
            </a:r>
          </a:p>
        </p:txBody>
      </p:sp>
      <p:sp>
        <p:nvSpPr>
          <p:cNvPr id="8" name="7 Elipse"/>
          <p:cNvSpPr/>
          <p:nvPr/>
        </p:nvSpPr>
        <p:spPr>
          <a:xfrm>
            <a:off x="757238" y="1700213"/>
            <a:ext cx="1222375" cy="936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dirty="0"/>
              <a:t>RSL</a:t>
            </a:r>
          </a:p>
        </p:txBody>
      </p:sp>
      <p:sp>
        <p:nvSpPr>
          <p:cNvPr id="9" name="8 Elipse"/>
          <p:cNvSpPr/>
          <p:nvPr/>
        </p:nvSpPr>
        <p:spPr>
          <a:xfrm>
            <a:off x="1258888" y="2565400"/>
            <a:ext cx="987425" cy="935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MBE</a:t>
            </a:r>
          </a:p>
        </p:txBody>
      </p:sp>
      <p:grpSp>
        <p:nvGrpSpPr>
          <p:cNvPr id="5" name="3 Grupo"/>
          <p:cNvGrpSpPr/>
          <p:nvPr/>
        </p:nvGrpSpPr>
        <p:grpSpPr>
          <a:xfrm>
            <a:off x="395536" y="22225"/>
            <a:ext cx="2960687" cy="1909763"/>
            <a:chOff x="1357313" y="22225"/>
            <a:chExt cx="2960687" cy="1909763"/>
          </a:xfrm>
        </p:grpSpPr>
        <p:sp>
          <p:nvSpPr>
            <p:cNvPr id="10" name="9 Elipse"/>
            <p:cNvSpPr/>
            <p:nvPr/>
          </p:nvSpPr>
          <p:spPr>
            <a:xfrm>
              <a:off x="1357313" y="22225"/>
              <a:ext cx="1584325" cy="12684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200" dirty="0"/>
                <a:t>Simulación</a:t>
              </a:r>
            </a:p>
            <a:p>
              <a:pPr algn="ctr">
                <a:defRPr/>
              </a:pPr>
              <a:r>
                <a:rPr lang="es-CO" sz="1200" dirty="0"/>
                <a:t>enseñanza</a:t>
              </a:r>
            </a:p>
          </p:txBody>
        </p:sp>
        <p:sp>
          <p:nvSpPr>
            <p:cNvPr id="14" name="13 Elipse"/>
            <p:cNvSpPr/>
            <p:nvPr/>
          </p:nvSpPr>
          <p:spPr>
            <a:xfrm>
              <a:off x="2841625" y="58738"/>
              <a:ext cx="1476375" cy="936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Errores médicos</a:t>
              </a:r>
            </a:p>
          </p:txBody>
        </p:sp>
        <p:sp>
          <p:nvSpPr>
            <p:cNvPr id="34" name="33 Elipse"/>
            <p:cNvSpPr/>
            <p:nvPr/>
          </p:nvSpPr>
          <p:spPr>
            <a:xfrm>
              <a:off x="2411413" y="785813"/>
              <a:ext cx="1392237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Práctica </a:t>
              </a:r>
            </a:p>
            <a:p>
              <a:pPr algn="ctr">
                <a:defRPr/>
              </a:pPr>
              <a:r>
                <a:rPr lang="es-CO" sz="1400" dirty="0"/>
                <a:t>Médica</a:t>
              </a:r>
            </a:p>
            <a:p>
              <a:pPr algn="ctr">
                <a:defRPr/>
              </a:pPr>
              <a:r>
                <a:rPr lang="es-CO" sz="1400" dirty="0"/>
                <a:t>segura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9550" y="4365104"/>
            <a:ext cx="2762250" cy="1657350"/>
            <a:chOff x="179388" y="4508500"/>
            <a:chExt cx="2762250" cy="1657350"/>
          </a:xfrm>
        </p:grpSpPr>
        <p:sp>
          <p:nvSpPr>
            <p:cNvPr id="6" name="5 Elipse"/>
            <p:cNvSpPr/>
            <p:nvPr/>
          </p:nvSpPr>
          <p:spPr>
            <a:xfrm>
              <a:off x="179388" y="4522788"/>
              <a:ext cx="1441450" cy="976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Fármaco-vigilancia</a:t>
              </a:r>
            </a:p>
          </p:txBody>
        </p:sp>
        <p:sp>
          <p:nvSpPr>
            <p:cNvPr id="15" name="14 Elipse"/>
            <p:cNvSpPr/>
            <p:nvPr/>
          </p:nvSpPr>
          <p:spPr>
            <a:xfrm>
              <a:off x="900113" y="5346700"/>
              <a:ext cx="1128712" cy="819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EUM</a:t>
              </a:r>
            </a:p>
          </p:txBody>
        </p:sp>
        <p:sp>
          <p:nvSpPr>
            <p:cNvPr id="35" name="34 Elipse"/>
            <p:cNvSpPr/>
            <p:nvPr/>
          </p:nvSpPr>
          <p:spPr>
            <a:xfrm>
              <a:off x="1549400" y="4508500"/>
              <a:ext cx="1392238" cy="11477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Uso</a:t>
              </a:r>
            </a:p>
            <a:p>
              <a:pPr algn="ctr">
                <a:defRPr/>
              </a:pPr>
              <a:r>
                <a:rPr lang="es-CO" sz="1400" dirty="0"/>
                <a:t>Racional</a:t>
              </a:r>
            </a:p>
          </p:txBody>
        </p:sp>
      </p:grpSp>
      <p:grpSp>
        <p:nvGrpSpPr>
          <p:cNvPr id="17" name="20 Grupo"/>
          <p:cNvGrpSpPr/>
          <p:nvPr/>
        </p:nvGrpSpPr>
        <p:grpSpPr>
          <a:xfrm>
            <a:off x="3435425" y="120680"/>
            <a:ext cx="4520951" cy="2372216"/>
            <a:chOff x="3435425" y="42719"/>
            <a:chExt cx="4520951" cy="2372216"/>
          </a:xfrm>
        </p:grpSpPr>
        <p:sp>
          <p:nvSpPr>
            <p:cNvPr id="11" name="10 Elipse"/>
            <p:cNvSpPr/>
            <p:nvPr/>
          </p:nvSpPr>
          <p:spPr>
            <a:xfrm>
              <a:off x="3779912" y="1196231"/>
              <a:ext cx="1512887" cy="936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200" dirty="0"/>
                <a:t>Inv. Resultados</a:t>
              </a:r>
            </a:p>
          </p:txBody>
        </p:sp>
        <p:sp>
          <p:nvSpPr>
            <p:cNvPr id="12" name="11 Elipse"/>
            <p:cNvSpPr/>
            <p:nvPr/>
          </p:nvSpPr>
          <p:spPr>
            <a:xfrm>
              <a:off x="3435425" y="42719"/>
              <a:ext cx="1487487" cy="10795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600" dirty="0"/>
                <a:t>Clínicos</a:t>
              </a:r>
              <a:endParaRPr lang="es-CO" dirty="0"/>
            </a:p>
          </p:txBody>
        </p:sp>
        <p:sp>
          <p:nvSpPr>
            <p:cNvPr id="13" name="12 Elipse"/>
            <p:cNvSpPr/>
            <p:nvPr/>
          </p:nvSpPr>
          <p:spPr>
            <a:xfrm>
              <a:off x="4716016" y="59742"/>
              <a:ext cx="1644808" cy="1146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400" dirty="0"/>
                <a:t>Humanísticos</a:t>
              </a:r>
            </a:p>
          </p:txBody>
        </p:sp>
        <p:sp>
          <p:nvSpPr>
            <p:cNvPr id="32" name="31 Elipse"/>
            <p:cNvSpPr/>
            <p:nvPr/>
          </p:nvSpPr>
          <p:spPr>
            <a:xfrm>
              <a:off x="5259462" y="1127125"/>
              <a:ext cx="1393825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050" dirty="0"/>
                <a:t>Económicos</a:t>
              </a:r>
            </a:p>
          </p:txBody>
        </p:sp>
        <p:sp>
          <p:nvSpPr>
            <p:cNvPr id="36" name="35 Elipse"/>
            <p:cNvSpPr/>
            <p:nvPr/>
          </p:nvSpPr>
          <p:spPr>
            <a:xfrm>
              <a:off x="6564139" y="1268760"/>
              <a:ext cx="1392237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100" dirty="0"/>
                <a:t>Evaluación</a:t>
              </a:r>
            </a:p>
            <a:p>
              <a:pPr algn="ctr">
                <a:defRPr/>
              </a:pPr>
              <a:r>
                <a:rPr lang="es-CO" sz="1100" dirty="0"/>
                <a:t>tecnología</a:t>
              </a:r>
            </a:p>
          </p:txBody>
        </p:sp>
      </p:grpSp>
      <p:grpSp>
        <p:nvGrpSpPr>
          <p:cNvPr id="18" name="21 Grupo"/>
          <p:cNvGrpSpPr/>
          <p:nvPr/>
        </p:nvGrpSpPr>
        <p:grpSpPr>
          <a:xfrm>
            <a:off x="6924178" y="2852936"/>
            <a:ext cx="2112318" cy="3162399"/>
            <a:chOff x="6924178" y="2852936"/>
            <a:chExt cx="2112318" cy="3162399"/>
          </a:xfrm>
        </p:grpSpPr>
        <p:sp>
          <p:nvSpPr>
            <p:cNvPr id="33" name="32 Elipse"/>
            <p:cNvSpPr/>
            <p:nvPr/>
          </p:nvSpPr>
          <p:spPr>
            <a:xfrm>
              <a:off x="7380312" y="2852936"/>
              <a:ext cx="1392237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000" dirty="0"/>
                <a:t>Acreditación</a:t>
              </a:r>
            </a:p>
          </p:txBody>
        </p:sp>
        <p:sp>
          <p:nvSpPr>
            <p:cNvPr id="37" name="36 Elipse"/>
            <p:cNvSpPr/>
            <p:nvPr/>
          </p:nvSpPr>
          <p:spPr>
            <a:xfrm>
              <a:off x="6924178" y="4869160"/>
              <a:ext cx="1392238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200" dirty="0"/>
                <a:t>Validación</a:t>
              </a:r>
            </a:p>
          </p:txBody>
        </p:sp>
        <p:sp>
          <p:nvSpPr>
            <p:cNvPr id="38" name="37 Elipse"/>
            <p:cNvSpPr/>
            <p:nvPr/>
          </p:nvSpPr>
          <p:spPr>
            <a:xfrm>
              <a:off x="7644259" y="3933056"/>
              <a:ext cx="1392237" cy="1146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000" dirty="0"/>
                <a:t>Centros</a:t>
              </a:r>
            </a:p>
            <a:p>
              <a:pPr algn="ctr">
                <a:defRPr/>
              </a:pPr>
              <a:r>
                <a:rPr lang="es-CO" sz="1000" dirty="0"/>
                <a:t>De</a:t>
              </a:r>
            </a:p>
            <a:p>
              <a:pPr algn="ctr">
                <a:defRPr/>
              </a:pPr>
              <a:r>
                <a:rPr lang="es-CO" sz="1000" dirty="0"/>
                <a:t>Excelencia</a:t>
              </a:r>
            </a:p>
          </p:txBody>
        </p:sp>
      </p:grpSp>
      <p:sp>
        <p:nvSpPr>
          <p:cNvPr id="30" name="29 Elipse"/>
          <p:cNvSpPr/>
          <p:nvPr/>
        </p:nvSpPr>
        <p:spPr>
          <a:xfrm>
            <a:off x="5528469" y="2741612"/>
            <a:ext cx="1406525" cy="1011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INAHTA</a:t>
            </a:r>
          </a:p>
        </p:txBody>
      </p:sp>
      <p:sp>
        <p:nvSpPr>
          <p:cNvPr id="40" name="39 Elipse"/>
          <p:cNvSpPr/>
          <p:nvPr/>
        </p:nvSpPr>
        <p:spPr>
          <a:xfrm>
            <a:off x="4537445" y="2153082"/>
            <a:ext cx="1406525" cy="1011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NICE</a:t>
            </a:r>
          </a:p>
        </p:txBody>
      </p:sp>
      <p:sp>
        <p:nvSpPr>
          <p:cNvPr id="41" name="40 Elipse"/>
          <p:cNvSpPr/>
          <p:nvPr/>
        </p:nvSpPr>
        <p:spPr>
          <a:xfrm>
            <a:off x="2355269" y="2409320"/>
            <a:ext cx="1406525" cy="1011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Cochrane</a:t>
            </a:r>
          </a:p>
        </p:txBody>
      </p:sp>
      <p:sp>
        <p:nvSpPr>
          <p:cNvPr id="42" name="41 Elipse"/>
          <p:cNvSpPr/>
          <p:nvPr/>
        </p:nvSpPr>
        <p:spPr>
          <a:xfrm>
            <a:off x="3492500" y="2141538"/>
            <a:ext cx="1406525" cy="1011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ISPOR</a:t>
            </a:r>
          </a:p>
        </p:txBody>
      </p:sp>
      <p:sp>
        <p:nvSpPr>
          <p:cNvPr id="43" name="42 Elipse"/>
          <p:cNvSpPr/>
          <p:nvPr/>
        </p:nvSpPr>
        <p:spPr>
          <a:xfrm>
            <a:off x="4023519" y="4698479"/>
            <a:ext cx="1504950" cy="1009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 err="1"/>
              <a:t>Duke</a:t>
            </a:r>
            <a:r>
              <a:rPr lang="es-CO" sz="1600" dirty="0"/>
              <a:t> </a:t>
            </a:r>
            <a:r>
              <a:rPr lang="es-CO" sz="1600" dirty="0" err="1"/>
              <a:t>Patient</a:t>
            </a:r>
            <a:r>
              <a:rPr lang="es-CO" sz="1600" dirty="0"/>
              <a:t> Safety Center</a:t>
            </a:r>
          </a:p>
        </p:txBody>
      </p:sp>
      <p:sp>
        <p:nvSpPr>
          <p:cNvPr id="44" name="43 Elipse"/>
          <p:cNvSpPr/>
          <p:nvPr/>
        </p:nvSpPr>
        <p:spPr>
          <a:xfrm>
            <a:off x="5555168" y="3936696"/>
            <a:ext cx="1660038" cy="1009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 err="1"/>
              <a:t>The</a:t>
            </a:r>
            <a:endParaRPr lang="es-CO" sz="1600" dirty="0"/>
          </a:p>
          <a:p>
            <a:pPr algn="ctr">
              <a:defRPr/>
            </a:pPr>
            <a:r>
              <a:rPr lang="es-CO" sz="1600" dirty="0" err="1"/>
              <a:t>Joint</a:t>
            </a:r>
            <a:r>
              <a:rPr lang="es-CO" sz="1600" dirty="0"/>
              <a:t> </a:t>
            </a:r>
          </a:p>
          <a:p>
            <a:pPr algn="ctr">
              <a:defRPr/>
            </a:pPr>
            <a:r>
              <a:rPr lang="es-CO" sz="1600" dirty="0" err="1"/>
              <a:t>commission</a:t>
            </a:r>
            <a:endParaRPr lang="es-CO" sz="1600" dirty="0"/>
          </a:p>
        </p:txBody>
      </p:sp>
      <p:sp>
        <p:nvSpPr>
          <p:cNvPr id="45" name="44 Elipse"/>
          <p:cNvSpPr/>
          <p:nvPr/>
        </p:nvSpPr>
        <p:spPr>
          <a:xfrm>
            <a:off x="1979613" y="3357563"/>
            <a:ext cx="1512887" cy="10207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dirty="0"/>
              <a:t>ACR Y EULAR</a:t>
            </a:r>
          </a:p>
          <a:p>
            <a:pPr algn="ctr">
              <a:defRPr/>
            </a:pPr>
            <a:r>
              <a:rPr lang="es-CO" sz="1600" dirty="0"/>
              <a:t>PANLAR</a:t>
            </a:r>
          </a:p>
        </p:txBody>
      </p:sp>
      <p:grpSp>
        <p:nvGrpSpPr>
          <p:cNvPr id="19" name="17 Grupo"/>
          <p:cNvGrpSpPr/>
          <p:nvPr/>
        </p:nvGrpSpPr>
        <p:grpSpPr>
          <a:xfrm>
            <a:off x="2690812" y="4475074"/>
            <a:ext cx="1504950" cy="1009650"/>
            <a:chOff x="2505794" y="5312068"/>
            <a:chExt cx="1504950" cy="1009650"/>
          </a:xfrm>
        </p:grpSpPr>
        <p:sp>
          <p:nvSpPr>
            <p:cNvPr id="39" name="38 Elipse"/>
            <p:cNvSpPr/>
            <p:nvPr/>
          </p:nvSpPr>
          <p:spPr>
            <a:xfrm>
              <a:off x="2505794" y="5312068"/>
              <a:ext cx="1504950" cy="100965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CO" sz="1400" b="1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775" y="5456409"/>
              <a:ext cx="703264" cy="70326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40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14563"/>
            <a:ext cx="8643998" cy="30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85720" y="564357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Estudio IBEAS Prevalencia de efectos adversos en hospitales de Latinoamérica</a:t>
            </a:r>
            <a:r>
              <a:rPr lang="es-CO" sz="1400" dirty="0" smtClean="0"/>
              <a:t>. </a:t>
            </a:r>
            <a:r>
              <a:rPr lang="es-CO" sz="1000" b="1" dirty="0" smtClean="0"/>
              <a:t>INFORMES, ESTUDIOS E INVESTIGACIÓN 2009</a:t>
            </a:r>
            <a:r>
              <a:rPr lang="es-CO" sz="1000" dirty="0" smtClean="0"/>
              <a:t>..</a:t>
            </a:r>
          </a:p>
          <a:p>
            <a:r>
              <a:rPr lang="es-CO" sz="1100" dirty="0" smtClean="0"/>
              <a:t> "IBEAS es un proyecto dirigido por el Ministerio de Sanidad y Política Social de España y la Organización Mundial de la Salud en colaboración con los Ministerios de Argentina, Colombia, Costa Rica, México y Perú y gestionado por la Organización Panamericana de la Salud". 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35824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85720" y="6140255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Estudio IBEAS Prevalencia de efectos adversos en hospitales de Latinoamérica</a:t>
            </a:r>
            <a:r>
              <a:rPr lang="es-CO" sz="1400" dirty="0" smtClean="0"/>
              <a:t>. </a:t>
            </a:r>
            <a:r>
              <a:rPr lang="es-CO" sz="1000" b="1" dirty="0" smtClean="0"/>
              <a:t>INFORMES, ESTUDIOS E INVESTIGACIÓN 2009</a:t>
            </a:r>
            <a:r>
              <a:rPr lang="es-CO" sz="1000" dirty="0" smtClean="0"/>
              <a:t>..</a:t>
            </a:r>
          </a:p>
          <a:p>
            <a:r>
              <a:rPr lang="es-CO" sz="1100" dirty="0" smtClean="0"/>
              <a:t> "IBEAS es un proyecto dirigido por el Ministerio de Sanidad y Política Social de España y la Organización Mundial de la Salud en colaboración con los Ministerios de Argentina, Colombia, Costa Rica, México y Perú y gestionado por la Organización Panamericana de la Salud". 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76413"/>
            <a:ext cx="8572560" cy="401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42"/>
            <a:ext cx="8286808" cy="112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285720" y="564357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Estudio IBEAS Prevalencia de efectos adversos en hospitales de Latinoamérica</a:t>
            </a:r>
            <a:r>
              <a:rPr lang="es-CO" sz="1400" dirty="0" smtClean="0"/>
              <a:t>. </a:t>
            </a:r>
            <a:r>
              <a:rPr lang="es-CO" sz="1000" b="1" dirty="0" smtClean="0"/>
              <a:t>INFORMES, ESTUDIOS E INVESTIGACIÓN 2009</a:t>
            </a:r>
            <a:r>
              <a:rPr lang="es-CO" sz="1000" dirty="0" smtClean="0"/>
              <a:t>..</a:t>
            </a:r>
          </a:p>
          <a:p>
            <a:r>
              <a:rPr lang="es-CO" sz="1100" dirty="0" smtClean="0"/>
              <a:t> "IBEAS es un proyecto dirigido por el Ministerio de Sanidad y Política Social de España y la Organización Mundial de la Salud en colaboración con los Ministerios de Argentina, Colombia, Costa Rica, México y Perú y gestionado por la Organización Panamericana de la Salud". 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987</Words>
  <Application>Microsoft Office PowerPoint</Application>
  <PresentationFormat>Presentación en pantalla (4:3)</PresentationFormat>
  <Paragraphs>121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Costos de las RAM y 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Costos directos y aspectos clínicos de las reacciones adversas a medicamentos en pacientes hospitalizados en el servicio de medicina interna de una institución de tercer nivel de Bogotá </vt:lpstr>
      <vt:lpstr>Presentación de PowerPoint</vt:lpstr>
      <vt:lpstr>Presentación de PowerPoint</vt:lpstr>
      <vt:lpstr>Medición de Costos Indirectos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Montería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UD</dc:creator>
  <cp:lastModifiedBy>JORGE DIAZ</cp:lastModifiedBy>
  <cp:revision>46</cp:revision>
  <dcterms:created xsi:type="dcterms:W3CDTF">2015-10-29T00:23:18Z</dcterms:created>
  <dcterms:modified xsi:type="dcterms:W3CDTF">2015-11-14T16:38:20Z</dcterms:modified>
</cp:coreProperties>
</file>